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58" r:id="rId5"/>
    <p:sldId id="261" r:id="rId6"/>
    <p:sldId id="264" r:id="rId7"/>
    <p:sldId id="259" r:id="rId8"/>
    <p:sldId id="260" r:id="rId9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D8A3C-E3A7-488B-BACF-4AD6B41D8911}" type="datetimeFigureOut">
              <a:rPr lang="hu-HU" smtClean="0"/>
              <a:t>2021. 09. 21.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B51DE-B3EF-45BB-B727-0BAD1410ED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4454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666FB-3FED-4FF4-B875-740146F160AA}" type="datetimeFigureOut">
              <a:rPr lang="hu-HU" smtClean="0"/>
              <a:t>2021. 09. 21.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CDC5E-AA78-4135-8980-3D908A95C5A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4843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CDC5E-AA78-4135-8980-3D908A95C5AB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3448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CDC5E-AA78-4135-8980-3D908A95C5AB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6966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CDC5E-AA78-4135-8980-3D908A95C5AB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8418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CDC5E-AA78-4135-8980-3D908A95C5AB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6197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CDC5E-AA78-4135-8980-3D908A95C5AB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6893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CDC5E-AA78-4135-8980-3D908A95C5AB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50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CDC5E-AA78-4135-8980-3D908A95C5AB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3064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CDC5E-AA78-4135-8980-3D908A95C5AB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48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A01C-C27A-4FB5-9ADA-9F31D55C6931}" type="datetimeFigureOut">
              <a:rPr lang="hu-HU" smtClean="0"/>
              <a:t>2021. 09. 21.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6933-4969-4DC4-B5AD-93E60FAB66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1279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A01C-C27A-4FB5-9ADA-9F31D55C6931}" type="datetimeFigureOut">
              <a:rPr lang="hu-HU" smtClean="0"/>
              <a:t>2021. 09. 21.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6933-4969-4DC4-B5AD-93E60FAB66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4326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A01C-C27A-4FB5-9ADA-9F31D55C6931}" type="datetimeFigureOut">
              <a:rPr lang="hu-HU" smtClean="0"/>
              <a:t>2021. 09. 21.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6933-4969-4DC4-B5AD-93E60FAB66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304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A01C-C27A-4FB5-9ADA-9F31D55C6931}" type="datetimeFigureOut">
              <a:rPr lang="hu-HU" smtClean="0"/>
              <a:t>2021. 09. 21.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6933-4969-4DC4-B5AD-93E60FAB66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1435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A01C-C27A-4FB5-9ADA-9F31D55C6931}" type="datetimeFigureOut">
              <a:rPr lang="hu-HU" smtClean="0"/>
              <a:t>2021. 09. 21.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6933-4969-4DC4-B5AD-93E60FAB66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078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A01C-C27A-4FB5-9ADA-9F31D55C6931}" type="datetimeFigureOut">
              <a:rPr lang="hu-HU" smtClean="0"/>
              <a:t>2021. 09. 21.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6933-4969-4DC4-B5AD-93E60FAB66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185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A01C-C27A-4FB5-9ADA-9F31D55C6931}" type="datetimeFigureOut">
              <a:rPr lang="hu-HU" smtClean="0"/>
              <a:t>2021. 09. 21.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6933-4969-4DC4-B5AD-93E60FAB66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9452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A01C-C27A-4FB5-9ADA-9F31D55C6931}" type="datetimeFigureOut">
              <a:rPr lang="hu-HU" smtClean="0"/>
              <a:t>2021. 09. 21.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6933-4969-4DC4-B5AD-93E60FAB66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068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A01C-C27A-4FB5-9ADA-9F31D55C6931}" type="datetimeFigureOut">
              <a:rPr lang="hu-HU" smtClean="0"/>
              <a:t>2021. 09. 21.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6933-4969-4DC4-B5AD-93E60FAB66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3039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A01C-C27A-4FB5-9ADA-9F31D55C6931}" type="datetimeFigureOut">
              <a:rPr lang="hu-HU" smtClean="0"/>
              <a:t>2021. 09. 21.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6933-4969-4DC4-B5AD-93E60FAB66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2782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A01C-C27A-4FB5-9ADA-9F31D55C6931}" type="datetimeFigureOut">
              <a:rPr lang="hu-HU" smtClean="0"/>
              <a:t>2021. 09. 21.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6933-4969-4DC4-B5AD-93E60FAB66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38106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0A01C-C27A-4FB5-9ADA-9F31D55C6931}" type="datetimeFigureOut">
              <a:rPr lang="hu-HU" smtClean="0"/>
              <a:t>2021. 09. 21.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E6933-4969-4DC4-B5AD-93E60FAB66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463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hera.fanni@pte.h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kikuldetes@pte.h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8640960" cy="4032447"/>
          </a:xfrm>
        </p:spPr>
        <p:txBody>
          <a:bodyPr>
            <a:normAutofit/>
          </a:bodyPr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PTE tevékenységével összefüggő külföldi kiküldetések, valamint a kiküldetésnek nem minősülő külföldi utazások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697632"/>
          </a:xfrm>
        </p:spPr>
        <p:txBody>
          <a:bodyPr/>
          <a:lstStyle/>
          <a:p>
            <a:r>
              <a:rPr lang="hu-HU" dirty="0" smtClean="0"/>
              <a:t>PTE ÁOK, GYTK, KK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75846-4247-4CA7-BB7F-5C37E184312A}" type="datetime1">
              <a:rPr lang="hu-HU" smtClean="0"/>
              <a:t>2021. 09. 21.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879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Jogszabályi hivatkozás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2012-től érvényes Szabályzatot a Szenátus lényeges mértékben 2015.12.17-én módosította, a jelenlegi változat </a:t>
            </a:r>
            <a:r>
              <a:rPr lang="hu-H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2016.02.11-től  hatályos .</a:t>
            </a:r>
          </a:p>
          <a:p>
            <a:pPr marL="0" indent="0" algn="just">
              <a:buNone/>
            </a:pPr>
            <a:endParaRPr lang="hu-H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Pécsi Tudományegyetem tevékenységével összefüggő belföldi és külföldi kiküldetésekről, valamint egyéb, az egyetem tevékenységével összefüggő, kiküldetésnek nem minősülő külföldi utazásokról szóló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Szabályzata. (22. sz. egyéb Szabályzat)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838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Autofit/>
          </a:bodyPr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Illetékesség és hatáskör</a:t>
            </a:r>
            <a:b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61662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Külföldi kiküldetés, illetve egyéb külföldi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utazás, külföldről történő beutazás 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esetében az utazás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megszervezése: </a:t>
            </a:r>
          </a:p>
          <a:p>
            <a:pPr marL="0" indent="0" algn="just">
              <a:spcBef>
                <a:spcPts val="0"/>
              </a:spcBef>
              <a:buNone/>
            </a:pPr>
            <a:endParaRPr lang="hu-HU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regisztrációsdíj, repülőjegy, vonatjegy, vízum, szállásfoglalás, utasbiztosítás 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stb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endParaRPr lang="hu-HU" sz="11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hu-H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központosított </a:t>
            </a:r>
            <a:r>
              <a:rPr lang="hu-H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közbeszerzés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keretében (a </a:t>
            </a:r>
            <a:r>
              <a:rPr lang="hu-H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KEF-en </a:t>
            </a:r>
            <a:r>
              <a:rPr lang="hu-H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keresztül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történik,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lebonyolítását a Kancellária Pályázatmenedzsment és Innovációs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Igazgatóság utazási csoportja végzi.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42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Jogszabályi Mellékletek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 fontScale="92500" lnSpcReduction="20000"/>
          </a:bodyPr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1.sz. melléklet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Belföldi és külföldi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kiküldetési rendelvény P31</a:t>
            </a:r>
          </a:p>
          <a:p>
            <a:pPr marL="0" indent="0">
              <a:buNone/>
            </a:pP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2017.01.01.)</a:t>
            </a:r>
            <a:endPara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2.sz. melléklet - Nyilatkozatok</a:t>
            </a:r>
          </a:p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3.sz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melléklet 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Szakmai beszámoló</a:t>
            </a:r>
            <a:endPara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4.sz. melléklet 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Utazási igénybejelentő 2021 (külföldi út esetén csak)</a:t>
            </a:r>
            <a:endPara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5.sz. melléklet 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Kiküldetések folyamata</a:t>
            </a:r>
            <a:endPara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6.sz. melléklet -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Útnyilvántartás</a:t>
            </a:r>
            <a:endPara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7.sz. melléklet - Nyilatkozat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566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Kiküldetés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menete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400600"/>
          </a:xfrm>
        </p:spPr>
        <p:txBody>
          <a:bodyPr>
            <a:normAutofit fontScale="85000" lnSpcReduction="10000"/>
          </a:bodyPr>
          <a:lstStyle/>
          <a:p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.sz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melléklet - Igénybejelentő</a:t>
            </a:r>
          </a:p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1.sz. melléklet - Külföldi kiküldetési rendelvény P31</a:t>
            </a:r>
          </a:p>
          <a:p>
            <a:pPr marL="0" indent="0" algn="just">
              <a:buNone/>
            </a:pP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Utazás indokoltságát az igénybejelentőn kell feltüntetni  esemény adatai címben (pályázati 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indok, konferencia program, kétoldalú szerződés, meghívólevél stb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.). Az említett igénybejelentőt, és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P31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nyomtatványt elektronikus 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formában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kancellária utazási csoportnak, Ökrös-Héra Fanni részére kell megküldeni (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hera.fanni@pte.hu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</a:p>
          <a:p>
            <a:pPr marL="0" indent="0" algn="just">
              <a:buNone/>
            </a:pPr>
            <a:r>
              <a:rPr lang="hu-H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ÁOK Pályázati Iroda által kezelt projektek esetén először a dokumentumokat az irodához kell eljuttatni.</a:t>
            </a:r>
            <a:endParaRPr lang="hu-H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hu-HU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Kari keretet érintő utazási anyagot első lépésben az ÁOK/GYTK Gazdasági Referatúrának kell küldeni!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7977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Külföldről történő beutaztatás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006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Egyetem meghívására külföldről történő beutazásokat a vendéget fogadó személy munkáltatói jogokat gyakorló munkahelyi felettese engedélyezi. Az </a:t>
            </a:r>
            <a:r>
              <a:rPr lang="hu-H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összegyetemi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célból történő beutazást a rektor engedélyezi, melyről tájékoztatja a vendéget fogadó személy munkahelyi felettesét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just">
              <a:buNone/>
            </a:pPr>
            <a:endParaRPr lang="hu-HU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hu-H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hu-H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külföldről történő beutazást megelőző eljárás és az elszámolás szabályai tekintetében az egyéb külföldi utazásokra vonatkozó rendelkezések az irányadók</a:t>
            </a:r>
            <a:r>
              <a:rPr lang="hu-H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just">
              <a:buNone/>
            </a:pPr>
            <a:endParaRPr lang="hu-HU" sz="22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hu-H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Belföldi foglalás csak ebben az esetben tartozik ide!</a:t>
            </a:r>
            <a:endParaRPr lang="hu-H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858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Utazás szervezés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/>
          </a:bodyPr>
          <a:lstStyle/>
          <a:p>
            <a:pPr algn="just"/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Utazás szervezése akkor kezdhető meg, ha az aláírt igénybejelentő és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P31 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megérkezik hozzánk!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Telefonos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bejelentésre NEM! </a:t>
            </a:r>
          </a:p>
          <a:p>
            <a:pPr marL="0" indent="0" algn="just">
              <a:buNone/>
            </a:pPr>
            <a:endParaRPr lang="hu-H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Kari keret esetén az ÁOK/GYTK Gazdasági  Referatúra küldi az aláírt nyomtatványokat az Pályázati Irodának.</a:t>
            </a:r>
          </a:p>
        </p:txBody>
      </p:sp>
    </p:spTree>
    <p:extLst>
      <p:ext uri="{BB962C8B-B14F-4D97-AF65-F5344CB8AC3E}">
        <p14:creationId xmlns:p14="http://schemas.microsoft.com/office/powerpoint/2010/main" val="20874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/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Kiküldetést követő feladatok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001419"/>
          </a:xfrm>
        </p:spPr>
        <p:txBody>
          <a:bodyPr>
            <a:normAutofit lnSpcReduction="10000"/>
          </a:bodyPr>
          <a:lstStyle/>
          <a:p>
            <a:pPr algn="just"/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Utazás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meghiúsulása, elmaradása 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esetén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mind az 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ÁOK Pályázati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Irodát, mind pedig a Kancellária utazási csoportját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haladéktalanul értesíteni 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kell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just">
              <a:buNone/>
            </a:pPr>
            <a:endParaRPr lang="hu-H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zakmai 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beszámoló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készítése: 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Külügyi Igazgatóság minden külföldi út esetén a szakmai beszámoló másolatát kéri megküldeni a </a:t>
            </a:r>
            <a:r>
              <a:rPr lang="hu-H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kikuldetes@pte.hu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címre</a:t>
            </a:r>
            <a:r>
              <a:rPr lang="hu-H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just">
              <a:buNone/>
            </a:pPr>
            <a:endParaRPr lang="hu-H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Kari 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keret esetén az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ÁOK/GYTK Gazdasági Referatúrának kell benyújtani.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431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438</Words>
  <Application>Microsoft Office PowerPoint</Application>
  <PresentationFormat>Diavetítés a képernyőre (4:3 oldalarány)</PresentationFormat>
  <Paragraphs>53</Paragraphs>
  <Slides>8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Office-téma</vt:lpstr>
      <vt:lpstr>PTE tevékenységével összefüggő külföldi kiküldetések, valamint a kiküldetésnek nem minősülő külföldi utazások</vt:lpstr>
      <vt:lpstr>Jogszabályi hivatkozás</vt:lpstr>
      <vt:lpstr> Illetékesség és hatáskör </vt:lpstr>
      <vt:lpstr>Jogszabályi Mellékletek</vt:lpstr>
      <vt:lpstr>Kiküldetés menete</vt:lpstr>
      <vt:lpstr>Külföldről történő beutaztatás</vt:lpstr>
      <vt:lpstr>Utazás szervezés</vt:lpstr>
      <vt:lpstr>Kiküldetést követő feladatok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PTE tevékenységével összefüggő külföldi kiküldetések, valamint a kiküldetésnek nem minősülő külföldi utazások</dc:title>
  <dc:creator>user</dc:creator>
  <cp:lastModifiedBy>Keresztesi Bettina</cp:lastModifiedBy>
  <cp:revision>27</cp:revision>
  <cp:lastPrinted>2016-09-08T08:54:28Z</cp:lastPrinted>
  <dcterms:created xsi:type="dcterms:W3CDTF">2016-09-05T08:31:08Z</dcterms:created>
  <dcterms:modified xsi:type="dcterms:W3CDTF">2021-09-21T07:15:17Z</dcterms:modified>
</cp:coreProperties>
</file>